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8" r:id="rId5"/>
    <p:sldId id="268" r:id="rId6"/>
    <p:sldId id="269" r:id="rId7"/>
    <p:sldId id="270" r:id="rId8"/>
    <p:sldId id="271" r:id="rId9"/>
    <p:sldId id="272" r:id="rId10"/>
    <p:sldId id="275" r:id="rId11"/>
    <p:sldId id="273" r:id="rId12"/>
    <p:sldId id="27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5" autoAdjust="0"/>
    <p:restoredTop sz="84984" autoAdjust="0"/>
  </p:normalViewPr>
  <p:slideViewPr>
    <p:cSldViewPr snapToGrid="0" showGuides="1">
      <p:cViewPr varScale="1">
        <p:scale>
          <a:sx n="78" d="100"/>
          <a:sy n="78" d="100"/>
        </p:scale>
        <p:origin x="125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9/2/2023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9/2/2023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=""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=""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=""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=""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=""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=""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=""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=""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=""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=""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=""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=""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=""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=""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=""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=""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=""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=""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=""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=""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=""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=""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=""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=""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=""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=""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=""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=""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=""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=""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=""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=""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=""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=""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=""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=""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=""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=""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=""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=""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=""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=""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=""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=""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=""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=""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=""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=""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=""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=""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=""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=""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=""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=""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=""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=""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=""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=""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9/2/2023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15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=""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98" y="883403"/>
            <a:ext cx="5305661" cy="5036950"/>
          </a:xfrm>
          <a:ln w="38100">
            <a:solidFill>
              <a:srgbClr val="00B0F0"/>
            </a:solidFill>
          </a:ln>
        </p:spPr>
      </p:pic>
      <p:grpSp>
        <p:nvGrpSpPr>
          <p:cNvPr id="6" name="Group 5"/>
          <p:cNvGrpSpPr/>
          <p:nvPr/>
        </p:nvGrpSpPr>
        <p:grpSpPr>
          <a:xfrm>
            <a:off x="2757139" y="170481"/>
            <a:ext cx="9311291" cy="6687518"/>
            <a:chOff x="2757139" y="170481"/>
            <a:chExt cx="9311291" cy="6687518"/>
          </a:xfrm>
        </p:grpSpPr>
        <p:grpSp>
          <p:nvGrpSpPr>
            <p:cNvPr id="4" name="Group 3"/>
            <p:cNvGrpSpPr/>
            <p:nvPr/>
          </p:nvGrpSpPr>
          <p:grpSpPr>
            <a:xfrm>
              <a:off x="4556918" y="170481"/>
              <a:ext cx="7511512" cy="6687518"/>
              <a:chOff x="4680488" y="170481"/>
              <a:chExt cx="7511512" cy="6687518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9934414" y="170481"/>
                <a:ext cx="2030277" cy="12243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6343650" y="3036492"/>
                <a:ext cx="5848350" cy="1809413"/>
                <a:chOff x="6343650" y="3036492"/>
                <a:chExt cx="5848350" cy="1809413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6343650" y="3036492"/>
                  <a:ext cx="5848350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 smtClean="0">
                      <a:solidFill>
                        <a:schemeClr val="bg1"/>
                      </a:solidFill>
                      <a:latin typeface="Bauhaus Md BT" panose="04030605020B02020C03" pitchFamily="82" charset="0"/>
                    </a:rPr>
                    <a:t>ROLE OF AI IN HEALTHCARE RESEARCH</a:t>
                  </a:r>
                  <a:endParaRPr lang="en-US" sz="3200" dirty="0">
                    <a:solidFill>
                      <a:schemeClr val="bg1"/>
                    </a:solidFill>
                    <a:latin typeface="Bauhaus Md BT" panose="04030605020B02020C03" pitchFamily="82" charset="0"/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6352755" y="4384240"/>
                  <a:ext cx="332258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smtClean="0">
                      <a:solidFill>
                        <a:schemeClr val="bg1"/>
                      </a:solidFill>
                      <a:latin typeface="Britannic Medium" panose="020BE200000000000000" pitchFamily="34" charset="0"/>
                    </a:rPr>
                    <a:t>GROUP 20</a:t>
                  </a:r>
                  <a:endParaRPr lang="en-US" sz="2400" dirty="0">
                    <a:solidFill>
                      <a:schemeClr val="bg1"/>
                    </a:solidFill>
                    <a:latin typeface="Britannic Medium" panose="020BE200000000000000" pitchFamily="34" charset="0"/>
                  </a:endParaRPr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6483132" y="4217979"/>
                  <a:ext cx="2676364" cy="6199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10018396" y="6152826"/>
                <a:ext cx="2173604" cy="705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</a:rPr>
                  <a:t>Supervised by:</a:t>
                </a:r>
              </a:p>
              <a:p>
                <a:r>
                  <a:rPr lang="en-US" sz="2000" dirty="0" smtClean="0">
                    <a:solidFill>
                      <a:schemeClr val="bg1"/>
                    </a:solidFill>
                  </a:rPr>
                  <a:t>MRS YEMI ORIOKE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680488" y="170481"/>
                <a:ext cx="728420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rPr>
                  <a:t>CSC 333 – COMPUTER RESEARCH AND METHODOLOGY</a:t>
                </a:r>
              </a:p>
              <a:p>
                <a:pPr algn="ctr"/>
                <a:r>
                  <a:rPr lang="en-US" sz="2000" dirty="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Arial Rounded MT Bold" panose="020F0704030504030204" pitchFamily="34" charset="0"/>
                  </a:rPr>
                  <a:t>(PROJECT)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757139" y="5643354"/>
              <a:ext cx="14609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chemeClr val="bg1"/>
                  </a:solidFill>
                </a:rPr>
                <a:t>ET HealthWorld.com</a:t>
              </a:r>
              <a:endParaRPr lang="en-US" sz="12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44222" y="6221506"/>
            <a:ext cx="1259074" cy="61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3106" y="6273774"/>
            <a:ext cx="5606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Bimini" panose="020B0500000000000000" pitchFamily="34" charset="0"/>
              </a:rPr>
              <a:t>THANK YOU </a:t>
            </a:r>
            <a:r>
              <a:rPr lang="en-US" b="1" dirty="0" smtClean="0">
                <a:solidFill>
                  <a:srgbClr val="002060"/>
                </a:solidFill>
                <a:latin typeface="Bimini" panose="020B0500000000000000" pitchFamily="34" charset="0"/>
              </a:rPr>
              <a:t>ALL</a:t>
            </a:r>
          </a:p>
          <a:p>
            <a:r>
              <a:rPr lang="en-US" sz="1200" b="1" dirty="0" smtClean="0">
                <a:solidFill>
                  <a:srgbClr val="002060"/>
                </a:solidFill>
                <a:latin typeface="Bimini" panose="020B0500000000000000" pitchFamily="34" charset="0"/>
              </a:rPr>
              <a:t>~ OLAITAN ABIODUN JOSEPH - 20059109</a:t>
            </a:r>
            <a:r>
              <a:rPr lang="en-US" sz="1400" b="1" dirty="0" smtClean="0">
                <a:solidFill>
                  <a:srgbClr val="002060"/>
                </a:solidFill>
                <a:latin typeface="Arial Narrow" panose="020B0606020202030204" pitchFamily="34" charset="0"/>
              </a:rPr>
              <a:t>8</a:t>
            </a:r>
            <a:endParaRPr lang="en-US" sz="1200" b="1" dirty="0" smtClean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42243" y="420129"/>
            <a:ext cx="11124295" cy="5256754"/>
            <a:chOff x="542243" y="420129"/>
            <a:chExt cx="11124295" cy="5256754"/>
          </a:xfrm>
        </p:grpSpPr>
        <p:sp>
          <p:nvSpPr>
            <p:cNvPr id="3" name="TextBox 2"/>
            <p:cNvSpPr txBox="1"/>
            <p:nvPr/>
          </p:nvSpPr>
          <p:spPr>
            <a:xfrm>
              <a:off x="591671" y="1183345"/>
              <a:ext cx="11074867" cy="449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    The role of Artificial Intelligence (AI) in healthcare research (emergency diagnosis) holds great promise for healthcare systems aiming to reduce response time and improve patient outcomes.</a:t>
              </a:r>
            </a:p>
            <a:p>
              <a:endParaRPr lang="en-US" sz="2200" b="1" dirty="0" smtClean="0"/>
            </a:p>
            <a:p>
              <a:r>
                <a:rPr lang="en-US" sz="2200" b="1" dirty="0" smtClean="0"/>
                <a:t>    However, the implication of the AI system comes with ethical considerations, including privacy, human oversight and clinical validation. Ensuring accountability is crucial in AI-assisted emergency diagnosis.</a:t>
              </a:r>
            </a:p>
            <a:p>
              <a:endParaRPr lang="en-US" sz="2200" b="1" dirty="0" smtClean="0"/>
            </a:p>
            <a:p>
              <a:r>
                <a:rPr lang="en-US" sz="2200" b="1" dirty="0" smtClean="0"/>
                <a:t>    Additionally, challenges such as data quality, technical constraints and cost must be overcome.</a:t>
              </a:r>
            </a:p>
            <a:p>
              <a:endParaRPr lang="en-US" sz="2200" b="1" dirty="0" smtClean="0"/>
            </a:p>
            <a:p>
              <a:r>
                <a:rPr lang="en-US" sz="2200" b="1" dirty="0" smtClean="0"/>
                <a:t>Continued research, collaboration, and careful implementation will be instrumental in realizing the full potential of AI in healthcare research.</a:t>
              </a:r>
              <a:endParaRPr lang="en-US" sz="22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1671" y="432486"/>
              <a:ext cx="4635237" cy="750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2243" y="420129"/>
              <a:ext cx="541371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rgbClr val="002060"/>
                  </a:solidFill>
                  <a:latin typeface="Bauhaus-Thin" pitchFamily="2" charset="0"/>
                </a:rPr>
                <a:t>CONCLUSION</a:t>
              </a:r>
              <a:endParaRPr lang="en-US" dirty="0">
                <a:solidFill>
                  <a:srgbClr val="002060"/>
                </a:solidFill>
                <a:latin typeface="Bauhaus-Thi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71959" y="399360"/>
            <a:ext cx="11820041" cy="6458640"/>
            <a:chOff x="371959" y="399360"/>
            <a:chExt cx="11820041" cy="6458640"/>
          </a:xfrm>
        </p:grpSpPr>
        <p:sp>
          <p:nvSpPr>
            <p:cNvPr id="8" name="Rectangle 7"/>
            <p:cNvSpPr/>
            <p:nvPr/>
          </p:nvSpPr>
          <p:spPr>
            <a:xfrm>
              <a:off x="371959" y="6183824"/>
              <a:ext cx="1286360" cy="6741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71959" y="399360"/>
              <a:ext cx="11820041" cy="5310337"/>
              <a:chOff x="371959" y="399360"/>
              <a:chExt cx="11820041" cy="5310337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7911" y="652653"/>
                <a:ext cx="5571827" cy="2607382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71960" y="1107246"/>
                <a:ext cx="595134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  Artificial Intelligence (AI) has emerged as a transformative force in various industries, and healthcare is no exception. This project explores the roles of AI in healthcare research and its potential to revolutionize the field.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71959" y="3401373"/>
                <a:ext cx="1182004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prstClr val="white"/>
                    </a:solidFill>
                  </a:rPr>
                  <a:t>  The </a:t>
                </a:r>
                <a:r>
                  <a:rPr lang="en-US" sz="2400" dirty="0">
                    <a:solidFill>
                      <a:prstClr val="white"/>
                    </a:solidFill>
                  </a:rPr>
                  <a:t>objective is to analyze the impact of AI technologies in improving diagnostics, treatment, and patient care especially in EMERGENCY DIAGNOSIS</a:t>
                </a:r>
                <a:r>
                  <a:rPr lang="en-US" sz="2400" dirty="0" smtClean="0">
                    <a:solidFill>
                      <a:prstClr val="white"/>
                    </a:solidFill>
                  </a:rPr>
                  <a:t>.</a:t>
                </a:r>
              </a:p>
              <a:p>
                <a:pPr lvl="0"/>
                <a:endParaRPr lang="en-US" sz="2400" dirty="0" smtClean="0">
                  <a:solidFill>
                    <a:prstClr val="white"/>
                  </a:solidFill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prstClr val="white"/>
                    </a:solidFill>
                  </a:rPr>
                  <a:t>  The project delves into utilizing AI in emergency situations, it’ll expose us to a particular method of efficiently utilizing AI in healthcare. We’ll talk about the potentials, ethics, challenges and limitation that can be faced while the method is being used.</a:t>
                </a:r>
                <a:endParaRPr 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634425" y="2890703"/>
                <a:ext cx="1375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Pngtree.com</a:t>
                </a:r>
                <a:endParaRPr lang="en-US" i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68411" y="399360"/>
                <a:ext cx="826667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 smtClean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Bimini" panose="020B0500000000000000" pitchFamily="34" charset="0"/>
                  </a:rPr>
                  <a:t>INTRODUCTION</a:t>
                </a:r>
                <a:endParaRPr lang="en-US" sz="4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=""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10" y="-139148"/>
            <a:ext cx="6347792" cy="5903844"/>
          </a:xfrm>
        </p:spPr>
      </p:pic>
      <p:grpSp>
        <p:nvGrpSpPr>
          <p:cNvPr id="10" name="Group 9"/>
          <p:cNvGrpSpPr/>
          <p:nvPr/>
        </p:nvGrpSpPr>
        <p:grpSpPr>
          <a:xfrm>
            <a:off x="298173" y="0"/>
            <a:ext cx="11893829" cy="6858000"/>
            <a:chOff x="298173" y="0"/>
            <a:chExt cx="11893829" cy="6858000"/>
          </a:xfrm>
        </p:grpSpPr>
        <p:sp>
          <p:nvSpPr>
            <p:cNvPr id="6" name="Rectangle 5"/>
            <p:cNvSpPr/>
            <p:nvPr/>
          </p:nvSpPr>
          <p:spPr>
            <a:xfrm>
              <a:off x="298174" y="6176963"/>
              <a:ext cx="1610139" cy="681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251021" y="0"/>
              <a:ext cx="1940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chemeClr val="accent3">
                      <a:lumMod val="50000"/>
                      <a:lumOff val="50000"/>
                    </a:schemeClr>
                  </a:solidFill>
                </a:rPr>
                <a:t>Canterbury AI.com</a:t>
              </a:r>
              <a:endParaRPr lang="en-US" i="1" dirty="0">
                <a:solidFill>
                  <a:schemeClr val="accent3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8173" y="963827"/>
              <a:ext cx="8635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accent3">
                      <a:lumMod val="50000"/>
                      <a:lumOff val="50000"/>
                    </a:schemeClr>
                  </a:solidFill>
                  <a:latin typeface="Bimini" panose="020B0500000000000000" pitchFamily="34" charset="0"/>
                </a:rPr>
                <a:t>TABLE OF CONTENTS</a:t>
              </a:r>
              <a:endParaRPr lang="en-US" sz="3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8174" y="1791730"/>
              <a:ext cx="5670140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Arial Rounded MT Bold" panose="020F0704030504030204" pitchFamily="34" charset="0"/>
                </a:rPr>
                <a:t>i.    Aim and Objectives</a:t>
              </a:r>
            </a:p>
            <a:p>
              <a:r>
                <a:rPr lang="en-US" sz="2600" dirty="0">
                  <a:latin typeface="Arial Rounded MT Bold" panose="020F0704030504030204" pitchFamily="34" charset="0"/>
                </a:rPr>
                <a:t>ii.   Methodology (Implementation)</a:t>
              </a:r>
            </a:p>
            <a:p>
              <a:r>
                <a:rPr lang="en-US" sz="2600" dirty="0">
                  <a:latin typeface="Arial Rounded MT Bold" panose="020F0704030504030204" pitchFamily="34" charset="0"/>
                </a:rPr>
                <a:t>iii.  Potentials</a:t>
              </a:r>
            </a:p>
            <a:p>
              <a:r>
                <a:rPr lang="en-US" sz="2600" dirty="0">
                  <a:latin typeface="Arial Rounded MT Bold" panose="020F0704030504030204" pitchFamily="34" charset="0"/>
                </a:rPr>
                <a:t>iv.  Ethics</a:t>
              </a:r>
            </a:p>
            <a:p>
              <a:r>
                <a:rPr lang="en-US" sz="2600" dirty="0">
                  <a:latin typeface="Arial Rounded MT Bold" panose="020F0704030504030204" pitchFamily="34" charset="0"/>
                </a:rPr>
                <a:t>v.   Challenges and </a:t>
              </a:r>
              <a:r>
                <a:rPr lang="en-US" sz="2600" dirty="0" smtClean="0">
                  <a:latin typeface="Arial Rounded MT Bold" panose="020F0704030504030204" pitchFamily="34" charset="0"/>
                </a:rPr>
                <a:t>Limitations</a:t>
              </a:r>
              <a:endParaRPr lang="en-US" sz="2600" dirty="0">
                <a:latin typeface="Arial Rounded MT Bold" panose="020F0704030504030204" pitchFamily="34" charset="0"/>
              </a:endParaRPr>
            </a:p>
            <a:p>
              <a:r>
                <a:rPr lang="en-US" sz="2600" dirty="0">
                  <a:latin typeface="Arial Rounded MT Bold" panose="020F0704030504030204" pitchFamily="34" charset="0"/>
                </a:rPr>
                <a:t>vi.  References</a:t>
              </a:r>
            </a:p>
            <a:p>
              <a:r>
                <a:rPr lang="en-US" sz="2600" dirty="0">
                  <a:latin typeface="Arial Rounded MT Bold" panose="020F0704030504030204" pitchFamily="34" charset="0"/>
                </a:rPr>
                <a:t>vii. Conclusion</a:t>
              </a:r>
            </a:p>
            <a:p>
              <a:endParaRPr lang="en-US" sz="2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=""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614" y="958266"/>
            <a:ext cx="4781913" cy="5956144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18052" y="561495"/>
            <a:ext cx="9704461" cy="6296505"/>
            <a:chOff x="318052" y="561495"/>
            <a:chExt cx="9704461" cy="6296505"/>
          </a:xfrm>
        </p:grpSpPr>
        <p:sp>
          <p:nvSpPr>
            <p:cNvPr id="5" name="Rectangle 4"/>
            <p:cNvSpPr/>
            <p:nvPr/>
          </p:nvSpPr>
          <p:spPr>
            <a:xfrm>
              <a:off x="318052" y="6176963"/>
              <a:ext cx="1570383" cy="681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685416" y="5825560"/>
              <a:ext cx="1337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Freepik.com</a:t>
              </a:r>
              <a:endParaRPr lang="en-US" i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8052" y="561495"/>
              <a:ext cx="7627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accent3">
                      <a:lumMod val="50000"/>
                      <a:lumOff val="50000"/>
                    </a:schemeClr>
                  </a:solidFill>
                  <a:latin typeface="Bauhaus-Thin" pitchFamily="2" charset="0"/>
                </a:rPr>
                <a:t>PROBLEM STATEMENT</a:t>
              </a:r>
              <a:endParaRPr lang="en-US" sz="3600" dirty="0">
                <a:latin typeface="Bauhaus-Thin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5416" y="1272745"/>
              <a:ext cx="4670854" cy="5093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500" dirty="0"/>
                <a:t> In emergency healthcare settings, the shortage of medical staff and the time it takes to mobilize them during emergencies can lead to delays in diagnosis and subsequent treatment decisions.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500" dirty="0"/>
                <a:t>  The study investigates how AI can effectively schedule and appoint appropriate doctors or specialist to whatever emergency that needs immediate attention.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Bauhaus-Thin" pitchFamily="2" charset="0"/>
              </a:rPr>
              <a:t>Aim and objectives</a:t>
            </a:r>
            <a:endParaRPr lang="en-US" sz="4000" dirty="0">
              <a:solidFill>
                <a:schemeClr val="accent3">
                  <a:lumMod val="50000"/>
                  <a:lumOff val="50000"/>
                </a:schemeClr>
              </a:solidFill>
              <a:latin typeface="Bauhaus-Thin" pitchFamily="2" charset="0"/>
            </a:endParaRP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=""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018348" y="2002281"/>
            <a:ext cx="502873" cy="502873"/>
          </a:xfrm>
        </p:spPr>
      </p:pic>
      <p:pic>
        <p:nvPicPr>
          <p:cNvPr id="22" name="Picture Placeholder 21">
            <a:extLst>
              <a:ext uri="{FF2B5EF4-FFF2-40B4-BE49-F238E27FC236}">
                <a16:creationId xmlns=""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13" y="1630018"/>
            <a:ext cx="4222973" cy="4373217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9126" y="6182139"/>
            <a:ext cx="1471501" cy="675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04" y="1793935"/>
            <a:ext cx="974099" cy="89449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9126" y="2647980"/>
            <a:ext cx="11753564" cy="3514248"/>
            <a:chOff x="219126" y="2647980"/>
            <a:chExt cx="11753564" cy="3514248"/>
          </a:xfrm>
        </p:grpSpPr>
        <p:sp>
          <p:nvSpPr>
            <p:cNvPr id="11" name="TextBox 10"/>
            <p:cNvSpPr txBox="1"/>
            <p:nvPr/>
          </p:nvSpPr>
          <p:spPr>
            <a:xfrm>
              <a:off x="219126" y="3161407"/>
              <a:ext cx="3445383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 smtClean="0">
                  <a:latin typeface="Arial Rounded MT Bold" panose="020F0704030504030204" pitchFamily="34" charset="0"/>
                </a:rPr>
                <a:t>The research aims to provide valuable insights and recommendations for leveraging AI tech effectively to reduce response time and improve emergency diagnosis.</a:t>
              </a:r>
            </a:p>
            <a:p>
              <a:endParaRPr lang="en-US" sz="2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27124" y="3062016"/>
              <a:ext cx="3445566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 smtClean="0">
                  <a:latin typeface="Arial Rounded MT Bold" panose="020F0704030504030204" pitchFamily="34" charset="0"/>
                </a:rPr>
                <a:t>This research explores the application of AI in proper scheduling and quick appointment of qualified and available staff. It also investigates the potentials, ethics and challenges that can be encountered.</a:t>
              </a:r>
              <a:endParaRPr lang="en-US" sz="2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2173" y="5633903"/>
              <a:ext cx="1375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Pngtree.com</a:t>
              </a:r>
              <a:endParaRPr lang="en-US" i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579483" y="2708343"/>
              <a:ext cx="11266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7030A0"/>
                  </a:solidFill>
                </a:rPr>
                <a:t>AIM</a:t>
              </a:r>
            </a:p>
            <a:p>
              <a:endParaRPr lang="en-US" sz="2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37528" y="2647980"/>
              <a:ext cx="232062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7030A0"/>
                  </a:solidFill>
                </a:rPr>
                <a:t>OBJECTIVES</a:t>
              </a:r>
            </a:p>
            <a:p>
              <a:endParaRPr lang="en-US" sz="2800" dirty="0" smtClean="0">
                <a:solidFill>
                  <a:srgbClr val="7030A0"/>
                </a:solidFill>
              </a:endParaRPr>
            </a:p>
            <a:p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 descr="Pencil">
            <a:extLst>
              <a:ext uri="{FF2B5EF4-FFF2-40B4-BE49-F238E27FC236}">
                <a16:creationId xmlns=""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Picture Placeholder 30" descr="Laptop">
            <a:extLst>
              <a:ext uri="{FF2B5EF4-FFF2-40B4-BE49-F238E27FC236}">
                <a16:creationId xmlns=""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59026" y="35657"/>
            <a:ext cx="11887200" cy="6882405"/>
            <a:chOff x="159026" y="35657"/>
            <a:chExt cx="11887200" cy="6882405"/>
          </a:xfrm>
        </p:grpSpPr>
        <p:sp>
          <p:nvSpPr>
            <p:cNvPr id="6" name="Rectangle 5"/>
            <p:cNvSpPr/>
            <p:nvPr/>
          </p:nvSpPr>
          <p:spPr>
            <a:xfrm>
              <a:off x="515938" y="6221896"/>
              <a:ext cx="1114079" cy="6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9026" y="2763078"/>
              <a:ext cx="5729430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 smtClean="0">
                  <a:latin typeface="Arial Rounded MT Bold" panose="020F0704030504030204" pitchFamily="34" charset="0"/>
                </a:rPr>
                <a:t>  An AI is created that’s has access to the hospital database, capable of generating information and is integrated into an alarm system that’s connected to each doctor or specialist’s office.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 smtClean="0">
                  <a:latin typeface="Arial Rounded MT Bold" panose="020F0704030504030204" pitchFamily="34" charset="0"/>
                </a:rPr>
                <a:t>  An interface is created on a screen in the emergency ward with different emergency options like pregnancy, fatal accident, virus or disease outbreaks, seizures or convulsions, poisoning or overdose, others. </a:t>
              </a:r>
              <a:endParaRPr lang="en-US" sz="22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03254" y="35657"/>
              <a:ext cx="5642972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 Rounded MT Bold" panose="020F0704030504030204" pitchFamily="34" charset="0"/>
                </a:rPr>
                <a:t>Series of procedures take place in an instant when one of the emergencies is selected.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Arial Rounded MT Bold" panose="020F0704030504030204" pitchFamily="34" charset="0"/>
                </a:rPr>
                <a:t>  First </a:t>
              </a:r>
              <a:r>
                <a:rPr lang="en-US" sz="2000" dirty="0">
                  <a:latin typeface="Arial Rounded MT Bold" panose="020F0704030504030204" pitchFamily="34" charset="0"/>
                </a:rPr>
                <a:t>procedure is to search the database for doctors or specialists that can handle the emergency.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Arial Rounded MT Bold" panose="020F0704030504030204" pitchFamily="34" charset="0"/>
                </a:rPr>
                <a:t>  The </a:t>
              </a:r>
              <a:r>
                <a:rPr lang="en-US" sz="2000" dirty="0">
                  <a:latin typeface="Arial Rounded MT Bold" panose="020F0704030504030204" pitchFamily="34" charset="0"/>
                </a:rPr>
                <a:t>next thing is check for the available doctors in the generated list.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Arial Rounded MT Bold" panose="020F0704030504030204" pitchFamily="34" charset="0"/>
                </a:rPr>
                <a:t>  The </a:t>
              </a:r>
              <a:r>
                <a:rPr lang="en-US" sz="2000" dirty="0">
                  <a:latin typeface="Arial Rounded MT Bold" panose="020F0704030504030204" pitchFamily="34" charset="0"/>
                </a:rPr>
                <a:t>last thing the AI does is trip the emergency alarm in the doctor’s office and send a message about the emergency details to guide the doctor.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Arial Rounded MT Bold" panose="020F0704030504030204" pitchFamily="34" charset="0"/>
                </a:rPr>
                <a:t>  The message could </a:t>
              </a:r>
              <a:r>
                <a:rPr lang="en-US" sz="2000" dirty="0">
                  <a:latin typeface="Arial Rounded MT Bold" panose="020F0704030504030204" pitchFamily="34" charset="0"/>
                </a:rPr>
                <a:t>include the type of emergency and which ward the patient is taken to.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621484" y="5280624"/>
              <a:ext cx="3299791" cy="143425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97721" y="5276528"/>
              <a:ext cx="449309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Bimini" panose="020B0500000000000000" pitchFamily="34" charset="0"/>
                </a:rPr>
                <a:t>PREGNANCY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Bimini" panose="020B0500000000000000" pitchFamily="34" charset="0"/>
                </a:rPr>
                <a:t>FATAL ACCIDENT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Bimini" panose="020B0500000000000000" pitchFamily="34" charset="0"/>
                </a:rPr>
                <a:t>VIRUS / DISEASE OUTBREAK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Bimini" panose="020B0500000000000000" pitchFamily="34" charset="0"/>
                </a:rPr>
                <a:t>SEIZURES / CONVULSIONS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Bimini" panose="020B0500000000000000" pitchFamily="34" charset="0"/>
                </a:rPr>
                <a:t>OTHERS</a:t>
              </a:r>
              <a:endParaRPr lang="en-US" b="1" dirty="0">
                <a:solidFill>
                  <a:schemeClr val="bg1"/>
                </a:solidFill>
                <a:latin typeface="Bimini" panose="020B0500000000000000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692062" y="5409038"/>
              <a:ext cx="101444" cy="12049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760608" y="5400077"/>
              <a:ext cx="101444" cy="12049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83721" y="6345542"/>
              <a:ext cx="1430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Ribbon131 Bd BT" panose="03020602040606070306" pitchFamily="66" charset="0"/>
                </a:rPr>
                <a:t>GROUP 20</a:t>
              </a:r>
              <a:endParaRPr lang="en-US" dirty="0">
                <a:solidFill>
                  <a:srgbClr val="002060"/>
                </a:solidFill>
                <a:latin typeface="Ribbon131 Bd BT" panose="03020602040606070306" pitchFamily="66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9026" y="543697"/>
              <a:ext cx="52408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chemeClr val="accent3">
                      <a:lumMod val="50000"/>
                      <a:lumOff val="50000"/>
                    </a:schemeClr>
                  </a:solidFill>
                  <a:latin typeface="Bauhaus-Thin" pitchFamily="2" charset="0"/>
                </a:rPr>
                <a:t>METHODOLOGY</a:t>
              </a:r>
              <a:endParaRPr lang="en-US" sz="4000" b="1" dirty="0">
                <a:solidFill>
                  <a:schemeClr val="accent3">
                    <a:lumMod val="50000"/>
                    <a:lumOff val="50000"/>
                  </a:schemeClr>
                </a:solidFill>
                <a:latin typeface="Bauhaus-Thin" pitchFamily="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83709" y="1963435"/>
              <a:ext cx="25429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IMPLEMENTATION</a:t>
              </a:r>
            </a:p>
            <a:p>
              <a:endParaRPr 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59698" y="4835102"/>
              <a:ext cx="3299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Bimini" panose="020B0500000000000000" pitchFamily="34" charset="0"/>
                </a:rPr>
                <a:t>EMERGENCY USE ONLY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=""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49" y="908359"/>
            <a:ext cx="5292426" cy="4955727"/>
          </a:xfrm>
          <a:ln w="38100">
            <a:solidFill>
              <a:srgbClr val="002060"/>
            </a:solidFill>
          </a:ln>
        </p:spPr>
      </p:pic>
      <p:grpSp>
        <p:nvGrpSpPr>
          <p:cNvPr id="4" name="Group 3"/>
          <p:cNvGrpSpPr/>
          <p:nvPr/>
        </p:nvGrpSpPr>
        <p:grpSpPr>
          <a:xfrm>
            <a:off x="3474479" y="201644"/>
            <a:ext cx="8512113" cy="6457573"/>
            <a:chOff x="3474479" y="201644"/>
            <a:chExt cx="8512113" cy="6457573"/>
          </a:xfrm>
        </p:grpSpPr>
        <p:sp>
          <p:nvSpPr>
            <p:cNvPr id="3" name="Rectangle 2"/>
            <p:cNvSpPr/>
            <p:nvPr/>
          </p:nvSpPr>
          <p:spPr>
            <a:xfrm>
              <a:off x="6420675" y="1749286"/>
              <a:ext cx="2922108" cy="3717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0675" y="1212574"/>
              <a:ext cx="5565916" cy="5293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600" dirty="0" smtClean="0">
                  <a:latin typeface="Arial Rounded MT Bold" panose="020F0704030504030204" pitchFamily="34" charset="0"/>
                </a:rPr>
                <a:t>    Utilizing this system will save time tremendously especially in a situation that the doctor’s office is far from the treatment ward.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600" dirty="0" smtClean="0">
                  <a:latin typeface="Arial Rounded MT Bold" panose="020F0704030504030204" pitchFamily="34" charset="0"/>
                </a:rPr>
                <a:t>    It’ll save the time it takes a nurse to get the appropriate doctor or specialist in an emergency.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600" dirty="0" smtClean="0">
                  <a:latin typeface="Arial Rounded MT Bold" panose="020F0704030504030204" pitchFamily="34" charset="0"/>
                </a:rPr>
                <a:t>    It also enhance communication and collaboration among healthcare professionals.</a:t>
              </a:r>
              <a:endParaRPr lang="en-US" sz="26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594592" y="6327648"/>
              <a:ext cx="391999" cy="331569"/>
            </a:xfrm>
            <a:prstGeom prst="ellipse">
              <a:avLst/>
            </a:prstGeom>
            <a:solidFill>
              <a:schemeClr val="accent3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74479" y="5935831"/>
              <a:ext cx="21802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The Regulatory Review.com</a:t>
              </a:r>
              <a:endParaRPr lang="en-US" sz="1400" i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420676" y="201644"/>
              <a:ext cx="55659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002060"/>
                  </a:solidFill>
                  <a:latin typeface="Bauhaus-Thin" pitchFamily="2" charset="0"/>
                </a:rPr>
                <a:t>POTENTIALS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0722"/>
            <a:ext cx="1201270" cy="134327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31552" y="370702"/>
            <a:ext cx="10565851" cy="6487298"/>
            <a:chOff x="231552" y="370702"/>
            <a:chExt cx="10565851" cy="6487298"/>
          </a:xfrm>
        </p:grpSpPr>
        <p:sp>
          <p:nvSpPr>
            <p:cNvPr id="5" name="Rectangle 4"/>
            <p:cNvSpPr/>
            <p:nvPr/>
          </p:nvSpPr>
          <p:spPr>
            <a:xfrm>
              <a:off x="318052" y="6162261"/>
              <a:ext cx="1272209" cy="69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7882" y="1524000"/>
              <a:ext cx="6777318" cy="381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1" dirty="0" smtClean="0">
                  <a:latin typeface="Bimini" panose="020B0500000000000000" pitchFamily="34" charset="0"/>
                </a:rPr>
                <a:t>  Informed Consent:</a:t>
              </a:r>
              <a:r>
                <a:rPr lang="en-US" sz="2200" dirty="0" smtClean="0">
                  <a:latin typeface="Bimini" panose="020B0500000000000000" pitchFamily="34" charset="0"/>
                </a:rPr>
                <a:t> Doctors or Specialist needs to give approval of their data usage before it can be used.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1" dirty="0" smtClean="0">
                  <a:latin typeface="Bimini" panose="020B0500000000000000" pitchFamily="34" charset="0"/>
                </a:rPr>
                <a:t>  Clinical Validation and Regulation:</a:t>
              </a:r>
              <a:r>
                <a:rPr lang="en-US" sz="2200" dirty="0" smtClean="0">
                  <a:latin typeface="Bimini" panose="020B0500000000000000" pitchFamily="34" charset="0"/>
                </a:rPr>
                <a:t> Validate AI algorithms and systems through rigorous testing and evaluation to ensure their accuracy, speed, reliability and safety.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1" dirty="0" smtClean="0">
                  <a:latin typeface="Bimini" panose="020B0500000000000000" pitchFamily="34" charset="0"/>
                </a:rPr>
                <a:t>  Human Oversight and Responsibility: </a:t>
              </a:r>
              <a:r>
                <a:rPr lang="en-US" sz="2200" dirty="0" smtClean="0">
                  <a:latin typeface="Bimini" panose="020B0500000000000000" pitchFamily="34" charset="0"/>
                </a:rPr>
                <a:t>Maintain human oversight in AI-assisted emergency diagnosis to ensure accountability and mitigate the risks of over-reliance or blind trust in AI systems.</a:t>
              </a:r>
              <a:endParaRPr lang="en-US" sz="2200" dirty="0">
                <a:latin typeface="Bimini" panose="020B0500000000000000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18052" y="1166957"/>
              <a:ext cx="2371360" cy="0"/>
            </a:xfrm>
            <a:prstGeom prst="line">
              <a:avLst/>
            </a:prstGeom>
            <a:ln w="57150">
              <a:solidFill>
                <a:schemeClr val="accent3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54156" y="5719776"/>
              <a:ext cx="98432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Ref:</a:t>
              </a:r>
            </a:p>
            <a:p>
              <a:r>
                <a:rPr lang="en-US" i="1" dirty="0" smtClean="0"/>
                <a:t>    American </a:t>
              </a:r>
              <a:r>
                <a:rPr lang="en-US" i="1" dirty="0"/>
                <a:t>Psychological Association. (2022, February 25). Legal and </a:t>
              </a:r>
              <a:r>
                <a:rPr lang="en-US" i="1" dirty="0" smtClean="0"/>
                <a:t>ethical consideration </a:t>
              </a:r>
              <a:r>
                <a:rPr lang="en-US" i="1" dirty="0"/>
                <a:t>in </a:t>
              </a:r>
              <a:r>
                <a:rPr lang="en-US" i="1" dirty="0" smtClean="0"/>
                <a:t>artificial intelligence </a:t>
              </a:r>
              <a:r>
                <a:rPr lang="en-US" i="1" dirty="0"/>
                <a:t>in healthcare. Frontiers in Surgery, 9, 862322. </a:t>
              </a:r>
              <a:r>
                <a:rPr lang="en-US" i="1" dirty="0" smtClean="0"/>
                <a:t>  https</a:t>
              </a:r>
              <a:r>
                <a:rPr lang="en-US" i="1" dirty="0"/>
                <a:t>://doi.org/10.3389/fsurg.2022.862322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27815" y="1358503"/>
              <a:ext cx="8787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Freepik.com</a:t>
              </a:r>
              <a:endParaRPr lang="en-US" sz="1100" i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31552" y="370702"/>
              <a:ext cx="8158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002060"/>
                  </a:solidFill>
                  <a:latin typeface="Bauhaus-Thin" pitchFamily="2" charset="0"/>
                </a:rPr>
                <a:t>ETHICS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336213"/>
              </p:ext>
            </p:extLst>
          </p:nvPr>
        </p:nvGraphicFramePr>
        <p:xfrm>
          <a:off x="7717536" y="3537744"/>
          <a:ext cx="4261676" cy="231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0838"/>
                <a:gridCol w="2130838"/>
              </a:tblGrid>
              <a:tr h="579036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DO’s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DONT’s</a:t>
                      </a:r>
                      <a:endParaRPr lang="en-GB" dirty="0"/>
                    </a:p>
                  </a:txBody>
                  <a:tcPr/>
                </a:tc>
              </a:tr>
              <a:tr h="57903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PERMISSION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IGNORANCE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7903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TESTING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NO TEST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7903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SUPERVISION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FREEDOM</a:t>
                      </a:r>
                      <a:endParaRPr lang="en-GB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=""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6" y="1833193"/>
            <a:ext cx="1483871" cy="1485034"/>
          </a:xfrm>
          <a:ln>
            <a:solidFill>
              <a:srgbClr val="002060"/>
            </a:solidFill>
          </a:ln>
        </p:spPr>
      </p:pic>
      <p:pic>
        <p:nvPicPr>
          <p:cNvPr id="19" name="Picture Placeholder 18">
            <a:extLst>
              <a:ext uri="{FF2B5EF4-FFF2-40B4-BE49-F238E27FC236}">
                <a16:creationId xmlns=""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94" y="1830607"/>
            <a:ext cx="1489191" cy="1485684"/>
          </a:xfrm>
          <a:ln>
            <a:solidFill>
              <a:srgbClr val="002060"/>
            </a:solidFill>
          </a:ln>
        </p:spPr>
      </p:pic>
      <p:pic>
        <p:nvPicPr>
          <p:cNvPr id="21" name="Picture Placeholder 20">
            <a:extLst>
              <a:ext uri="{FF2B5EF4-FFF2-40B4-BE49-F238E27FC236}">
                <a16:creationId xmlns=""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80" y="1812678"/>
            <a:ext cx="1479179" cy="1485684"/>
          </a:xfrm>
          <a:ln>
            <a:solidFill>
              <a:srgbClr val="002060"/>
            </a:solidFill>
          </a:ln>
        </p:spPr>
      </p:pic>
      <p:pic>
        <p:nvPicPr>
          <p:cNvPr id="23" name="Picture Placeholder 22">
            <a:extLst>
              <a:ext uri="{FF2B5EF4-FFF2-40B4-BE49-F238E27FC236}">
                <a16:creationId xmlns=""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460" y="1858079"/>
            <a:ext cx="1563727" cy="1449827"/>
          </a:xfrm>
          <a:ln>
            <a:solidFill>
              <a:srgbClr val="002060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86871" y="568412"/>
            <a:ext cx="11825792" cy="6289588"/>
            <a:chOff x="286871" y="568412"/>
            <a:chExt cx="11825792" cy="6289588"/>
          </a:xfrm>
        </p:grpSpPr>
        <p:sp>
          <p:nvSpPr>
            <p:cNvPr id="4" name="Rectangle 3"/>
            <p:cNvSpPr/>
            <p:nvPr/>
          </p:nvSpPr>
          <p:spPr>
            <a:xfrm>
              <a:off x="322729" y="6203576"/>
              <a:ext cx="1290918" cy="65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6871" y="4114091"/>
              <a:ext cx="279043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There might a situation that there’s an emergency and there’s no doctor available, might be because they all occupied or not at work.</a:t>
              </a:r>
            </a:p>
            <a:p>
              <a:endParaRPr lang="en-US" sz="2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51730" y="4096442"/>
              <a:ext cx="279043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The cost of developing the entire system and maintain it is pretty high and should be considered before production </a:t>
              </a:r>
              <a:r>
                <a:rPr lang="en-US" sz="2000" b="1" dirty="0" smtClean="0"/>
                <a:t>proceed.</a:t>
              </a:r>
              <a:endParaRPr lang="en-US" sz="20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68283" y="4096442"/>
              <a:ext cx="279043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Acquiring high quality data and diverse datasets for the database that’ll be able to implement the AI system might prove challenging.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133141" y="4114092"/>
              <a:ext cx="291655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Implementing the AI system in emergency care requires robust infrastructure, including high-performance computing resources, real-time data processing capabilities and also access to the alarm system.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4453" y="568412"/>
              <a:ext cx="112886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002060"/>
                  </a:solidFill>
                  <a:latin typeface="Bauhaus-Thin" pitchFamily="2" charset="0"/>
                </a:rPr>
                <a:t>CHALLENGES AND LIMITATIONS</a:t>
              </a:r>
              <a:endParaRPr lang="en-US" sz="4000" dirty="0">
                <a:solidFill>
                  <a:srgbClr val="002060"/>
                </a:solidFill>
                <a:latin typeface="Bauhaus-Thin" pitchFamily="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2729" y="3502197"/>
              <a:ext cx="29795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  <a:latin typeface="Arial Narrow" panose="020B0606020202030204" pitchFamily="34" charset="0"/>
                </a:rPr>
                <a:t>AVAILABILITY OF DOCTORS AND SPECIALIST</a:t>
              </a:r>
            </a:p>
            <a:p>
              <a:endParaRPr lang="en-US" b="1" dirty="0">
                <a:solidFill>
                  <a:srgbClr val="00206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45506" y="3501268"/>
              <a:ext cx="2979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mtClean="0">
                  <a:solidFill>
                    <a:srgbClr val="002060"/>
                  </a:solidFill>
                  <a:latin typeface="Arial Narrow" panose="020B0606020202030204" pitchFamily="34" charset="0"/>
                </a:rPr>
                <a:t>COST AND SUSTAINABILITY</a:t>
              </a:r>
              <a:endParaRPr lang="en-US" b="1" dirty="0">
                <a:solidFill>
                  <a:srgbClr val="00206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68283" y="3501268"/>
              <a:ext cx="29795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  <a:latin typeface="Arial Narrow" panose="020B0606020202030204" pitchFamily="34" charset="0"/>
                </a:rPr>
                <a:t>DATA  QUALITY AND AVAILABILITY</a:t>
              </a:r>
              <a:endParaRPr lang="en-US" b="1" dirty="0">
                <a:solidFill>
                  <a:srgbClr val="00206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33141" y="3501268"/>
              <a:ext cx="2979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  <a:latin typeface="Arial Narrow" panose="020B0606020202030204" pitchFamily="34" charset="0"/>
                </a:rPr>
                <a:t>TECHNICAL CONSTRAINTS</a:t>
              </a:r>
              <a:endParaRPr lang="en-US" b="1" dirty="0">
                <a:solidFill>
                  <a:srgbClr val="002060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purl.org/dc/elements/1.1/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901</Words>
  <Application>Microsoft Office PowerPoint</Application>
  <PresentationFormat>Widescreen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Arial Narrow</vt:lpstr>
      <vt:lpstr>Arial Rounded MT Bold</vt:lpstr>
      <vt:lpstr>Bauhaus Md BT</vt:lpstr>
      <vt:lpstr>Bauhaus-Thin</vt:lpstr>
      <vt:lpstr>Bimini</vt:lpstr>
      <vt:lpstr>Britannic Medium</vt:lpstr>
      <vt:lpstr>Calibri</vt:lpstr>
      <vt:lpstr>Corbel</vt:lpstr>
      <vt:lpstr>Ribbon131 Bd BT</vt:lpstr>
      <vt:lpstr>Office Theme</vt:lpstr>
      <vt:lpstr>PowerPoint Presentation</vt:lpstr>
      <vt:lpstr>PowerPoint Presentation</vt:lpstr>
      <vt:lpstr>PowerPoint Presentation</vt:lpstr>
      <vt:lpstr>PowerPoint Presentation</vt:lpstr>
      <vt:lpstr>Aim and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2023-07-07T00:42:02Z</dcterms:created>
  <dcterms:modified xsi:type="dcterms:W3CDTF">2023-09-02T18:08:27Z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